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38"/>
  </p:notesMasterIdLst>
  <p:handoutMasterIdLst>
    <p:handoutMasterId r:id="rId39"/>
  </p:handoutMasterIdLst>
  <p:sldIdLst>
    <p:sldId id="262" r:id="rId3"/>
    <p:sldId id="257" r:id="rId4"/>
    <p:sldId id="258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08" r:id="rId13"/>
    <p:sldId id="288" r:id="rId14"/>
    <p:sldId id="321" r:id="rId15"/>
    <p:sldId id="309" r:id="rId16"/>
    <p:sldId id="310" r:id="rId17"/>
    <p:sldId id="313" r:id="rId18"/>
    <p:sldId id="311" r:id="rId19"/>
    <p:sldId id="312" r:id="rId20"/>
    <p:sldId id="322" r:id="rId21"/>
    <p:sldId id="323" r:id="rId22"/>
    <p:sldId id="324" r:id="rId23"/>
    <p:sldId id="335" r:id="rId24"/>
    <p:sldId id="293" r:id="rId25"/>
    <p:sldId id="325" r:id="rId26"/>
    <p:sldId id="326" r:id="rId27"/>
    <p:sldId id="327" r:id="rId28"/>
    <p:sldId id="328" r:id="rId29"/>
    <p:sldId id="330" r:id="rId30"/>
    <p:sldId id="331" r:id="rId31"/>
    <p:sldId id="332" r:id="rId32"/>
    <p:sldId id="333" r:id="rId33"/>
    <p:sldId id="334" r:id="rId34"/>
    <p:sldId id="337" r:id="rId35"/>
    <p:sldId id="301" r:id="rId36"/>
    <p:sldId id="256" r:id="rId3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9" autoAdjust="0"/>
    <p:restoredTop sz="93692"/>
  </p:normalViewPr>
  <p:slideViewPr>
    <p:cSldViewPr snapToGrid="0" snapToObjects="1">
      <p:cViewPr varScale="1">
        <p:scale>
          <a:sx n="109" d="100"/>
          <a:sy n="109" d="100"/>
        </p:scale>
        <p:origin x="9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42"/>
    </p:cViewPr>
  </p:sorterViewPr>
  <p:notesViewPr>
    <p:cSldViewPr snapToGrid="0" snapToObjects="1">
      <p:cViewPr varScale="1">
        <p:scale>
          <a:sx n="65" d="100"/>
          <a:sy n="65" d="100"/>
        </p:scale>
        <p:origin x="287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D61FF-F7A5-4830-A008-8416494A6C07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75CF5-43B0-40C7-BED1-D18A28E1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745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2017/5/13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076950"/>
            <a:ext cx="12192000" cy="781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914400" y="5981922"/>
            <a:ext cx="2438400" cy="198663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/>
          <p:nvPr userDrawn="1"/>
        </p:nvSpPr>
        <p:spPr>
          <a:xfrm rot="10800000" flipV="1">
            <a:off x="-2" y="11974"/>
            <a:ext cx="12192001" cy="140425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649390"/>
            <a:ext cx="7808006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 smtClean="0"/>
              <a:t>IEEE</a:t>
            </a:r>
            <a:r>
              <a:rPr lang="zh-CN" altLang="en-US" dirty="0" smtClean="0"/>
              <a:t>极限编程校内赛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14400" y="3755983"/>
            <a:ext cx="6125029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2611573"/>
            <a:ext cx="7808006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赛前讲座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4291514"/>
            <a:ext cx="6125029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主讲人 林思睿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14400" y="4700473"/>
            <a:ext cx="711200" cy="190500"/>
            <a:chOff x="914400" y="4953000"/>
            <a:chExt cx="711200" cy="19050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altLang="zh-CN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6" name="Straight Connector 5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>
            <a:off x="0" y="2476500"/>
            <a:ext cx="12192000" cy="43815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387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dc.officeplus.cn/t/14/C6BB2FC340DC115F732099B8813DF845.jpg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tx1">
                <a:lumMod val="85000"/>
                <a:lumOff val="1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95"/>
            <a:ext cx="12192000" cy="686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-2795"/>
            <a:ext cx="12192001" cy="686079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817435" y="458598"/>
            <a:ext cx="10557130" cy="59408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dc.officeplus.cn/t/14/C6BB2FC340DC115F732099B8813DF845.jpg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tx1">
                <a:lumMod val="85000"/>
                <a:lumOff val="1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95"/>
            <a:ext cx="12192000" cy="686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6096000" y="-2795"/>
            <a:ext cx="6096001" cy="68607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Hexagon 2"/>
          <p:cNvSpPr/>
          <p:nvPr userDrawn="1"/>
        </p:nvSpPr>
        <p:spPr>
          <a:xfrm rot="1800000">
            <a:off x="4843536" y="2349290"/>
            <a:ext cx="2504928" cy="2159420"/>
          </a:xfrm>
          <a:prstGeom prst="hexagon">
            <a:avLst>
              <a:gd name="adj" fmla="val 28336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1355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048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812800" y="1596249"/>
            <a:ext cx="10636250" cy="3260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12800" y="4501985"/>
            <a:ext cx="10636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 flipV="1">
            <a:off x="812800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5035096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5096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0" y="4589030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 smtClean="0"/>
              <a:t>赛题分析</a:t>
            </a:r>
            <a:endParaRPr kumimoji="1"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5035095" y="4589030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 smtClean="0"/>
              <a:t>小技巧</a:t>
            </a:r>
            <a:endParaRPr kumimoji="1" lang="zh-CN" altLang="en-US" dirty="0"/>
          </a:p>
        </p:txBody>
      </p:sp>
      <p:sp>
        <p:nvSpPr>
          <p:cNvPr id="24" name="Rectangle 23"/>
          <p:cNvSpPr/>
          <p:nvPr userDrawn="1"/>
        </p:nvSpPr>
        <p:spPr>
          <a:xfrm flipV="1">
            <a:off x="9257393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9257393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9257392" y="4589030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80235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12800" y="1596249"/>
            <a:ext cx="10636250" cy="8679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12800" y="4501985"/>
            <a:ext cx="10636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 flipV="1">
            <a:off x="812800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3573506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3573506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0" y="4589030"/>
            <a:ext cx="2191657" cy="67965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输入标题</a:t>
            </a:r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3573505" y="4589030"/>
            <a:ext cx="2191657" cy="67965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输入标题</a:t>
            </a:r>
          </a:p>
        </p:txBody>
      </p:sp>
      <p:sp>
        <p:nvSpPr>
          <p:cNvPr id="24" name="Rectangle 23"/>
          <p:cNvSpPr/>
          <p:nvPr userDrawn="1"/>
        </p:nvSpPr>
        <p:spPr>
          <a:xfrm flipV="1">
            <a:off x="6334211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6334211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6334210" y="4589030"/>
            <a:ext cx="2191657" cy="67965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输入标题</a:t>
            </a:r>
          </a:p>
        </p:txBody>
      </p:sp>
      <p:sp>
        <p:nvSpPr>
          <p:cNvPr id="28" name="Rectangle 27"/>
          <p:cNvSpPr/>
          <p:nvPr userDrawn="1"/>
        </p:nvSpPr>
        <p:spPr>
          <a:xfrm flipV="1">
            <a:off x="9094915" y="4501984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9094915" y="4060028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9094914" y="4589030"/>
            <a:ext cx="2191657" cy="67965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460308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12800" y="1596249"/>
            <a:ext cx="10636250" cy="8679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12800" y="4216820"/>
            <a:ext cx="10636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 flipV="1">
            <a:off x="812800" y="4216819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5035096" y="4216819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" y="3774863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5096" y="3774863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0" y="4303865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5035095" y="4303865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  <p:sp>
        <p:nvSpPr>
          <p:cNvPr id="24" name="Rectangle 23"/>
          <p:cNvSpPr/>
          <p:nvPr userDrawn="1"/>
        </p:nvSpPr>
        <p:spPr>
          <a:xfrm flipV="1">
            <a:off x="9257393" y="4216819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9257393" y="3774863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9257392" y="4303865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812800" y="5623599"/>
            <a:ext cx="10636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 userDrawn="1"/>
        </p:nvSpPr>
        <p:spPr>
          <a:xfrm flipV="1">
            <a:off x="812800" y="5623598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ectangle 36"/>
          <p:cNvSpPr/>
          <p:nvPr userDrawn="1"/>
        </p:nvSpPr>
        <p:spPr>
          <a:xfrm flipV="1">
            <a:off x="5035096" y="5623598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812800" y="5181642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5035096" y="5181642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812800" y="5710644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5035095" y="5710644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  <p:sp>
        <p:nvSpPr>
          <p:cNvPr id="42" name="Rectangle 41"/>
          <p:cNvSpPr/>
          <p:nvPr userDrawn="1"/>
        </p:nvSpPr>
        <p:spPr>
          <a:xfrm flipV="1">
            <a:off x="9257393" y="5623598"/>
            <a:ext cx="1460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9257393" y="5181642"/>
            <a:ext cx="2191657" cy="3962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44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9257392" y="5710644"/>
            <a:ext cx="2191657" cy="679656"/>
          </a:xfrm>
          <a:prstGeom prst="rect">
            <a:avLst/>
          </a:prstGeom>
        </p:spPr>
        <p:txBody>
          <a:bodyPr/>
          <a:lstStyle>
            <a:lvl1pPr>
              <a:defRPr kumimoji="1" lang="zh-CN" altLang="en-US" b="1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409774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2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c.officeplus.cn/t/14/C6BB2FC340DC115F732099B8813DF845.jpg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3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95"/>
            <a:ext cx="12192000" cy="686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4343400" y="1665477"/>
            <a:ext cx="3524250" cy="3524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190999" y="1514475"/>
            <a:ext cx="3524250" cy="352425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305300" y="2630269"/>
            <a:ext cx="358140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305300" y="3328745"/>
            <a:ext cx="35814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r>
              <a:rPr lang="en-US" altLang="zh-CN" dirty="0"/>
              <a:t>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altLang="zh-CN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6" name="Straight Connector 5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altLang="zh-CN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6" name="Straight Connector 5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439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altLang="zh-CN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7414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altLang="zh-CN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6" name="Straight Connector 5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 userDrawn="1"/>
        </p:nvSpPr>
        <p:spPr>
          <a:xfrm>
            <a:off x="0" y="3947886"/>
            <a:ext cx="12192000" cy="2910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346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7" r:id="rId3"/>
    <p:sldLayoutId id="2147483688" r:id="rId4"/>
    <p:sldLayoutId id="2147483684" r:id="rId5"/>
    <p:sldLayoutId id="2147483662" r:id="rId6"/>
    <p:sldLayoutId id="2147483689" r:id="rId7"/>
    <p:sldLayoutId id="2147483690" r:id="rId8"/>
    <p:sldLayoutId id="2147483691" r:id="rId9"/>
    <p:sldLayoutId id="2147483693" r:id="rId10"/>
    <p:sldLayoutId id="2147483686" r:id="rId11"/>
    <p:sldLayoutId id="2147483692" r:id="rId12"/>
    <p:sldLayoutId id="214748369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4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14400" y="1649390"/>
            <a:ext cx="7808006" cy="1006429"/>
          </a:xfrm>
        </p:spPr>
        <p:txBody>
          <a:bodyPr/>
          <a:lstStyle/>
          <a:p>
            <a:r>
              <a:rPr lang="en-US" altLang="zh-CN" dirty="0" smtClean="0"/>
              <a:t>IEEE</a:t>
            </a:r>
            <a:r>
              <a:rPr lang="zh-CN" altLang="en-US" dirty="0" smtClean="0"/>
              <a:t>极限编程校内赛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http://harryguo2012.github.io/HarryGuoBlog/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14400" y="2611573"/>
            <a:ext cx="7808006" cy="1089529"/>
          </a:xfrm>
        </p:spPr>
        <p:txBody>
          <a:bodyPr/>
          <a:lstStyle/>
          <a:p>
            <a:r>
              <a:rPr lang="zh-CN" altLang="en-US" dirty="0" smtClean="0"/>
              <a:t>赛前讲座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14400" y="4291514"/>
            <a:ext cx="6125029" cy="313932"/>
          </a:xfrm>
        </p:spPr>
        <p:txBody>
          <a:bodyPr/>
          <a:lstStyle/>
          <a:p>
            <a:r>
              <a:rPr lang="zh-CN" altLang="en-US" dirty="0" smtClean="0"/>
              <a:t>郭镇宇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4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复杂度分析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1227551" y="2054268"/>
            <a:ext cx="9469676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2800" y="1758063"/>
            <a:ext cx="3708066" cy="320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但是如果</a:t>
            </a: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更大了呢？</a:t>
            </a:r>
            <a:endParaRPr lang="en-US" altLang="zh-CN" sz="2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显然我们可以求和？</a:t>
            </a:r>
            <a:endParaRPr lang="en-US" altLang="zh-CN" sz="2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这样复杂度就变成了</a:t>
            </a:r>
            <a:endParaRPr lang="en-US" altLang="zh-CN" sz="2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O(1)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这样做对嘛？</a:t>
            </a:r>
            <a:endParaRPr lang="en-US" altLang="zh-CN" sz="2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617" y="1758063"/>
            <a:ext cx="3438095" cy="2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9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Two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305300" y="3328745"/>
            <a:ext cx="3581400" cy="757130"/>
          </a:xfrm>
        </p:spPr>
        <p:txBody>
          <a:bodyPr/>
          <a:lstStyle/>
          <a:p>
            <a:r>
              <a:rPr lang="zh-CN" altLang="en-US" dirty="0" smtClean="0"/>
              <a:t>往年题</a:t>
            </a:r>
            <a:r>
              <a:rPr lang="en-US" altLang="zh-CN" dirty="0"/>
              <a:t>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397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Bigger Python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7551" y="2054268"/>
            <a:ext cx="9469676" cy="368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题意：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以字符串的形式给一个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python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程序，要求输出这个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python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程序的输出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题解：</a:t>
            </a: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由于这道题的出题人是个智障，所以想必大家都知道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python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是可以直接通过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exec()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方法直接运行的。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920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Three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305300" y="3328745"/>
            <a:ext cx="3581400" cy="757130"/>
          </a:xfrm>
        </p:spPr>
        <p:txBody>
          <a:bodyPr/>
          <a:lstStyle/>
          <a:p>
            <a:r>
              <a:rPr lang="zh-CN" altLang="en-US" dirty="0" smtClean="0"/>
              <a:t>往年题</a:t>
            </a:r>
            <a:r>
              <a:rPr lang="en-US" altLang="zh-CN" dirty="0" smtClean="0"/>
              <a:t>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20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799" y="713218"/>
            <a:ext cx="6018824" cy="1089529"/>
          </a:xfrm>
        </p:spPr>
        <p:txBody>
          <a:bodyPr/>
          <a:lstStyle/>
          <a:p>
            <a:r>
              <a:rPr lang="en-US" altLang="zh-CN" dirty="0"/>
              <a:t>An easy DSP problem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7551" y="2054268"/>
            <a:ext cx="946967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题意：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DSP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一点关系都没有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DSP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中的卷积：                           我们要求的卷积：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26" name="Picture 2" descr="ti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551" y="3919660"/>
            <a:ext cx="242887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623" y="4229222"/>
            <a:ext cx="2352675" cy="5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61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799" y="713218"/>
            <a:ext cx="6018824" cy="1089529"/>
          </a:xfrm>
        </p:spPr>
        <p:txBody>
          <a:bodyPr/>
          <a:lstStyle/>
          <a:p>
            <a:r>
              <a:rPr lang="en-US" altLang="zh-CN" dirty="0"/>
              <a:t>An easy DSP problem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7551" y="2054268"/>
            <a:ext cx="9469676" cy="447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不可忽视的题目信息：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是一个排列，而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只含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，并且数据是基本随机的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敲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黑板！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请看清数据范围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看清数据范围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请看清数据范围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的长度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的范围是：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1&lt;=N&lt;=50000</a:t>
            </a:r>
          </a:p>
        </p:txBody>
      </p:sp>
    </p:spTree>
    <p:extLst>
      <p:ext uri="{BB962C8B-B14F-4D97-AF65-F5344CB8AC3E}">
        <p14:creationId xmlns:p14="http://schemas.microsoft.com/office/powerpoint/2010/main" val="241485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799" y="713218"/>
            <a:ext cx="6018824" cy="1089529"/>
          </a:xfrm>
        </p:spPr>
        <p:txBody>
          <a:bodyPr/>
          <a:lstStyle/>
          <a:p>
            <a:r>
              <a:rPr lang="en-US" altLang="zh-CN" dirty="0"/>
              <a:t>An easy DSP problem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7551" y="2054268"/>
            <a:ext cx="946967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暴力着做？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对于每个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C(</a:t>
            </a:r>
            <a:r>
              <a:rPr lang="en-US" altLang="zh-CN" sz="28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都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去遍历所有的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然后得到答案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复杂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度？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647" y="2054268"/>
            <a:ext cx="2580952" cy="4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9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799" y="713218"/>
            <a:ext cx="6018824" cy="1089529"/>
          </a:xfrm>
        </p:spPr>
        <p:txBody>
          <a:bodyPr/>
          <a:lstStyle/>
          <a:p>
            <a:r>
              <a:rPr lang="en-US" altLang="zh-CN" dirty="0"/>
              <a:t>An easy DSP problem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7551" y="2054268"/>
            <a:ext cx="9469676" cy="383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题解：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怎么做？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盯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着表达式！！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表达式太丑了，换一下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C(</a:t>
            </a:r>
            <a:r>
              <a:rPr lang="en-US" altLang="zh-CN" sz="28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 = max a(j) * b(k) 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其中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 + k = </a:t>
            </a:r>
            <a:r>
              <a:rPr lang="en-US" altLang="zh-CN" sz="28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Picture 4" descr="ti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551" y="4075121"/>
            <a:ext cx="2352675" cy="5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31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799" y="713218"/>
            <a:ext cx="6018824" cy="1089529"/>
          </a:xfrm>
        </p:spPr>
        <p:txBody>
          <a:bodyPr/>
          <a:lstStyle/>
          <a:p>
            <a:r>
              <a:rPr lang="en-US" altLang="zh-CN" dirty="0"/>
              <a:t>An easy DSP problem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7551" y="2054268"/>
            <a:ext cx="9469676" cy="383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考虑实际能对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造成影响的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当然是越大产生的影响越绝对！！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所以先把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排个序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然后暴力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551" y="4600227"/>
            <a:ext cx="2171429" cy="2952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438" y="3403042"/>
            <a:ext cx="25146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9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5306646" cy="590931"/>
          </a:xfrm>
        </p:spPr>
        <p:txBody>
          <a:bodyPr/>
          <a:lstStyle/>
          <a:p>
            <a:r>
              <a:rPr lang="en-US" altLang="zh-CN" dirty="0"/>
              <a:t>An easy DSP problem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7551" y="2054268"/>
            <a:ext cx="9469676" cy="1926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</a:t>
            </a:r>
            <a:r>
              <a:rPr lang="en-US" altLang="zh-CN" sz="28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这个位置已经被更新了，只考虑没被更新的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那么</a:t>
            </a:r>
            <a:r>
              <a:rPr lang="en-US" altLang="zh-CN" sz="28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这个位置以后就肯定不用再被更新了（为什么？）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如果选择了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的第</a:t>
            </a:r>
            <a:r>
              <a:rPr lang="en-US" altLang="zh-CN" sz="28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个数，只用考虑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到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n-</a:t>
            </a:r>
            <a:r>
              <a:rPr lang="en-US" altLang="zh-CN" sz="28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的位置：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27551" y="4193931"/>
            <a:ext cx="4074211" cy="606669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12577" y="5102468"/>
            <a:ext cx="4074211" cy="606669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27551" y="6011007"/>
            <a:ext cx="4074211" cy="606669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912577" y="4193930"/>
            <a:ext cx="606669" cy="606669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4215911" y="4497264"/>
            <a:ext cx="0" cy="90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4215911" y="5405802"/>
            <a:ext cx="0" cy="90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4215911" y="4497264"/>
            <a:ext cx="303335" cy="90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519246" y="5405802"/>
            <a:ext cx="0" cy="90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4215911" y="4497264"/>
            <a:ext cx="584689" cy="90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4800600" y="5405802"/>
            <a:ext cx="0" cy="90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右箭头 33"/>
          <p:cNvSpPr/>
          <p:nvPr/>
        </p:nvSpPr>
        <p:spPr>
          <a:xfrm rot="10800000">
            <a:off x="4589585" y="4325815"/>
            <a:ext cx="1529861" cy="171449"/>
          </a:xfrm>
          <a:prstGeom prst="rightArrow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216162" y="4282817"/>
            <a:ext cx="56270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07487" y="3949875"/>
            <a:ext cx="5677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kern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123203" y="4873205"/>
            <a:ext cx="6270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kern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79016" y="5694346"/>
            <a:ext cx="6479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kern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3912577" y="5860071"/>
            <a:ext cx="1389185" cy="874837"/>
          </a:xfrm>
          <a:prstGeom prst="roundRect">
            <a:avLst/>
          </a:prstGeom>
          <a:solidFill>
            <a:schemeClr val="accent5">
              <a:alpha val="51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5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目录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12800" y="1596249"/>
            <a:ext cx="10636250" cy="326051"/>
          </a:xfrm>
        </p:spPr>
        <p:txBody>
          <a:bodyPr/>
          <a:lstStyle/>
          <a:p>
            <a:r>
              <a:rPr lang="zh-CN" altLang="en-US" dirty="0" smtClean="0"/>
              <a:t>干货很多</a:t>
            </a:r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One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Part Two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 smtClean="0"/>
              <a:t>复杂度分析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 smtClean="0"/>
              <a:t>往年题</a:t>
            </a:r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 smtClean="0"/>
              <a:t>Part Three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 smtClean="0"/>
              <a:t>往年题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 smtClean="0"/>
              <a:t>Part Four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 smtClean="0"/>
              <a:t>往年题</a:t>
            </a:r>
            <a:r>
              <a:rPr lang="en-US" altLang="zh-CN" dirty="0"/>
              <a:t>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656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5306646" cy="590931"/>
          </a:xfrm>
        </p:spPr>
        <p:txBody>
          <a:bodyPr/>
          <a:lstStyle/>
          <a:p>
            <a:r>
              <a:rPr lang="en-US" altLang="zh-CN" dirty="0"/>
              <a:t>An easy DSP problem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7551" y="2054268"/>
            <a:ext cx="9469676" cy="1926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所以我们需要快速知道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</a:t>
            </a:r>
            <a:r>
              <a:rPr lang="en-US" altLang="zh-CN" sz="28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后面有哪些是还没被更新的！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直接遍历？怕是不如暴力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使用数据结构：平衡二叉树（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Splay,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红黑树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lang="en-US" altLang="zh-CN" sz="28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Treap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27551" y="4193931"/>
            <a:ext cx="4074211" cy="606669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12577" y="5102468"/>
            <a:ext cx="4074211" cy="606669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27551" y="6011007"/>
            <a:ext cx="4074211" cy="606669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912577" y="4193930"/>
            <a:ext cx="606669" cy="606669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4215911" y="4497264"/>
            <a:ext cx="0" cy="90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4215911" y="5405802"/>
            <a:ext cx="0" cy="90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4215911" y="4497264"/>
            <a:ext cx="303335" cy="90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519246" y="5405802"/>
            <a:ext cx="0" cy="90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4215911" y="4497264"/>
            <a:ext cx="584689" cy="90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4800600" y="5405802"/>
            <a:ext cx="0" cy="90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右箭头 33"/>
          <p:cNvSpPr/>
          <p:nvPr/>
        </p:nvSpPr>
        <p:spPr>
          <a:xfrm rot="10800000">
            <a:off x="4589585" y="4325815"/>
            <a:ext cx="1529861" cy="171449"/>
          </a:xfrm>
          <a:prstGeom prst="rightArrow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216162" y="4282817"/>
            <a:ext cx="56270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07487" y="3949875"/>
            <a:ext cx="5677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kern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123203" y="4873205"/>
            <a:ext cx="6270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kern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79016" y="5694346"/>
            <a:ext cx="6479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kern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3912577" y="5860071"/>
            <a:ext cx="1389185" cy="874837"/>
          </a:xfrm>
          <a:prstGeom prst="roundRect">
            <a:avLst/>
          </a:prstGeom>
          <a:solidFill>
            <a:schemeClr val="accent5">
              <a:alpha val="51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951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5306646" cy="590931"/>
          </a:xfrm>
        </p:spPr>
        <p:txBody>
          <a:bodyPr/>
          <a:lstStyle/>
          <a:p>
            <a:r>
              <a:rPr lang="en-US" altLang="zh-CN" dirty="0" smtClean="0"/>
              <a:t>An easy DSP problem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1227551" y="2054268"/>
            <a:ext cx="9469676" cy="1926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糟糕的情况？？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中的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非常少，每次能更新的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中的位置很少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二叉树反倒开支很大，所以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很少就暴力（取个根号）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27551" y="4193931"/>
            <a:ext cx="4074211" cy="606669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12577" y="5102468"/>
            <a:ext cx="4074211" cy="606669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27551" y="6011007"/>
            <a:ext cx="4074211" cy="606669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912577" y="4193930"/>
            <a:ext cx="606669" cy="606669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4215911" y="4497264"/>
            <a:ext cx="0" cy="90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4215911" y="5405802"/>
            <a:ext cx="0" cy="90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4215911" y="4497264"/>
            <a:ext cx="303335" cy="90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519246" y="5405802"/>
            <a:ext cx="0" cy="90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4215911" y="4497264"/>
            <a:ext cx="584689" cy="90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4800600" y="5405802"/>
            <a:ext cx="0" cy="90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右箭头 33"/>
          <p:cNvSpPr/>
          <p:nvPr/>
        </p:nvSpPr>
        <p:spPr>
          <a:xfrm rot="10800000">
            <a:off x="4589585" y="4325815"/>
            <a:ext cx="1529861" cy="171449"/>
          </a:xfrm>
          <a:prstGeom prst="rightArrow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216162" y="4282817"/>
            <a:ext cx="56270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07487" y="3949875"/>
            <a:ext cx="5677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kern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123203" y="4873205"/>
            <a:ext cx="6270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kern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79016" y="5694346"/>
            <a:ext cx="6479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kern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3912577" y="5860071"/>
            <a:ext cx="1389185" cy="874837"/>
          </a:xfrm>
          <a:prstGeom prst="roundRect">
            <a:avLst/>
          </a:prstGeom>
          <a:solidFill>
            <a:schemeClr val="accent5">
              <a:alpha val="51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212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altLang="zh-CN" dirty="0" smtClean="0"/>
              <a:t>Four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305300" y="3328745"/>
            <a:ext cx="3581400" cy="757130"/>
          </a:xfrm>
        </p:spPr>
        <p:txBody>
          <a:bodyPr/>
          <a:lstStyle/>
          <a:p>
            <a:r>
              <a:rPr lang="zh-CN" altLang="en-US" dirty="0" smtClean="0"/>
              <a:t>往年题</a:t>
            </a:r>
            <a:r>
              <a:rPr lang="en-US" altLang="zh-CN" dirty="0"/>
              <a:t>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987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6229838" cy="1588127"/>
          </a:xfrm>
        </p:spPr>
        <p:txBody>
          <a:bodyPr/>
          <a:lstStyle/>
          <a:p>
            <a:r>
              <a:rPr lang="en-US" altLang="zh-CN"/>
              <a:t>A Hard-working Girl LRZ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2800" y="1983545"/>
            <a:ext cx="10413218" cy="447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题意：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浓缩一下之后，大概是这么个意思：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有一个递推序列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是这么定义的：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f(1) = 1, f(2) = 2, f(n) = 3f(n - 1) – f(n – 2) n&gt;=3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然后让计算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S=(f(1)^</a:t>
            </a:r>
            <a:r>
              <a:rPr lang="en-US" altLang="zh-CN" sz="28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k+f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(2)^</a:t>
            </a:r>
            <a:r>
              <a:rPr lang="en-US" altLang="zh-CN" sz="28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k+f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(3)^k…+f(n)^k) mod 1e9+9</a:t>
            </a:r>
          </a:p>
        </p:txBody>
      </p:sp>
    </p:spTree>
    <p:extLst>
      <p:ext uri="{BB962C8B-B14F-4D97-AF65-F5344CB8AC3E}">
        <p14:creationId xmlns:p14="http://schemas.microsoft.com/office/powerpoint/2010/main" val="229291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6229838" cy="1588127"/>
          </a:xfrm>
        </p:spPr>
        <p:txBody>
          <a:bodyPr/>
          <a:lstStyle/>
          <a:p>
            <a:r>
              <a:rPr lang="en-US" altLang="zh-CN"/>
              <a:t>A Hard-working Girl LRZ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2800" y="1983545"/>
            <a:ext cx="10413218" cy="383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怎么做呢？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俗话说暴力出奇迹？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看到数据范围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1&lt;=n&lt;=1e9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1&lt;=k&lt;=1e5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不太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现实！！！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5650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6229838" cy="1588127"/>
          </a:xfrm>
        </p:spPr>
        <p:txBody>
          <a:bodyPr/>
          <a:lstStyle/>
          <a:p>
            <a:r>
              <a:rPr lang="en-US" altLang="zh-CN"/>
              <a:t>A Hard-working Girl LRZ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2800" y="1983545"/>
            <a:ext cx="10413218" cy="256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是不是很像斐波那契数列？</a:t>
            </a: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斐波那契数列有什么？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通项公式！！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所以我们首先来推一推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的通项公式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503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6229838" cy="1588127"/>
          </a:xfrm>
        </p:spPr>
        <p:txBody>
          <a:bodyPr/>
          <a:lstStyle/>
          <a:p>
            <a:r>
              <a:rPr lang="en-US" altLang="zh-CN"/>
              <a:t>A Hard-working Girl LRZ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2800" y="1983545"/>
            <a:ext cx="10413218" cy="256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方法有很多，各人比较喜欢生成函数（有些地方好像叫母函数）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令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易得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770230"/>
              </p:ext>
            </p:extLst>
          </p:nvPr>
        </p:nvGraphicFramePr>
        <p:xfrm>
          <a:off x="1515206" y="2786763"/>
          <a:ext cx="2459373" cy="853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3" imgW="1244520" imgH="431640" progId="Equation.DSMT4">
                  <p:embed/>
                </p:oleObj>
              </mc:Choice>
              <mc:Fallback>
                <p:oleObj name="Equation" r:id="rId3" imgW="12445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5206" y="2786763"/>
                        <a:ext cx="2459373" cy="8532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947107"/>
              </p:ext>
            </p:extLst>
          </p:nvPr>
        </p:nvGraphicFramePr>
        <p:xfrm>
          <a:off x="1515206" y="4547324"/>
          <a:ext cx="4215688" cy="1747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5" imgW="2603160" imgH="1079280" progId="Equation.DSMT4">
                  <p:embed/>
                </p:oleObj>
              </mc:Choice>
              <mc:Fallback>
                <p:oleObj name="Equation" r:id="rId5" imgW="2603160" imgH="1079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15206" y="4547324"/>
                        <a:ext cx="4215688" cy="174796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168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6229838" cy="1588127"/>
          </a:xfrm>
        </p:spPr>
        <p:txBody>
          <a:bodyPr/>
          <a:lstStyle/>
          <a:p>
            <a:r>
              <a:rPr lang="en-US" altLang="zh-CN"/>
              <a:t>A Hard-working Girl LRZ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2800" y="1983545"/>
            <a:ext cx="10413218" cy="447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部分分式展开：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再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把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展开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494426"/>
              </p:ext>
            </p:extLst>
          </p:nvPr>
        </p:nvGraphicFramePr>
        <p:xfrm>
          <a:off x="895350" y="2951163"/>
          <a:ext cx="2365375" cy="213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3" imgW="1460160" imgH="1320480" progId="Equation.DSMT4">
                  <p:embed/>
                </p:oleObj>
              </mc:Choice>
              <mc:Fallback>
                <p:oleObj name="Equation" r:id="rId3" imgW="1460160" imgH="1320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5350" y="2951163"/>
                        <a:ext cx="2365375" cy="21383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939343"/>
              </p:ext>
            </p:extLst>
          </p:nvPr>
        </p:nvGraphicFramePr>
        <p:xfrm>
          <a:off x="2926496" y="5205149"/>
          <a:ext cx="32512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5" imgW="2006280" imgH="660240" progId="Equation.DSMT4">
                  <p:embed/>
                </p:oleObj>
              </mc:Choice>
              <mc:Fallback>
                <p:oleObj name="Equation" r:id="rId5" imgW="200628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26496" y="5205149"/>
                        <a:ext cx="3251200" cy="10683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793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6229838" cy="1588127"/>
          </a:xfrm>
        </p:spPr>
        <p:txBody>
          <a:bodyPr/>
          <a:lstStyle/>
          <a:p>
            <a:r>
              <a:rPr lang="en-US" altLang="zh-CN" dirty="0"/>
              <a:t>A Hard-working Girl LRZ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2800" y="1983545"/>
            <a:ext cx="10413218" cy="574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这个时候我们就有了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的通项了！！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很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不幸的事情是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我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的通项公式里面是有分数和根号的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最后的答案是要取余数的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换句话说，不能算出小数来，只能在整数意义下运算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咋办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呢？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314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6229838" cy="1588127"/>
          </a:xfrm>
        </p:spPr>
        <p:txBody>
          <a:bodyPr/>
          <a:lstStyle/>
          <a:p>
            <a:r>
              <a:rPr lang="en-US" altLang="zh-CN" dirty="0"/>
              <a:t>A Hard-working Girl LRZ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2800" y="1983545"/>
            <a:ext cx="10413218" cy="447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对于分数：</a:t>
            </a: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由费马小定理：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是整数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是质数，并且</a:t>
            </a:r>
            <a:r>
              <a:rPr lang="en-US" altLang="zh-CN" sz="28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a,p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互质，那么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a^{p-1}=1 (mod p)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根据这个，我们不难发现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a^{p-2}*a=1 (mod p)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所以我们就能用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a^{p-2}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来代替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的倒数</a:t>
            </a: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091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305300" y="3328745"/>
            <a:ext cx="3581400" cy="757130"/>
          </a:xfrm>
        </p:spPr>
        <p:txBody>
          <a:bodyPr/>
          <a:lstStyle/>
          <a:p>
            <a:r>
              <a:rPr lang="zh-CN" altLang="en-US" dirty="0" smtClean="0"/>
              <a:t>复杂度分析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840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6229838" cy="1588127"/>
          </a:xfrm>
        </p:spPr>
        <p:txBody>
          <a:bodyPr/>
          <a:lstStyle/>
          <a:p>
            <a:r>
              <a:rPr lang="en-US" altLang="zh-CN" dirty="0"/>
              <a:t>A Hard-working Girl LRZ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2800" y="1983545"/>
            <a:ext cx="10413218" cy="447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对于开根：</a:t>
            </a: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同样的道理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我们可以找一个数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使得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 * x = a (mod p)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那么我们就可以用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代替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的开根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这个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可以预先处理出来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因为我们只开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的根</a:t>
            </a: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562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6229838" cy="1588127"/>
          </a:xfrm>
        </p:spPr>
        <p:txBody>
          <a:bodyPr/>
          <a:lstStyle/>
          <a:p>
            <a:r>
              <a:rPr lang="en-US" altLang="zh-CN" dirty="0"/>
              <a:t>A Hard-working Girl LRZ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2800" y="1983545"/>
            <a:ext cx="10413218" cy="5112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接下来观察这个式子：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看啊看，看啊看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发现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次方可以二项式展开！！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然后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就可以变成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个等比数列求和了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40" y="2688557"/>
            <a:ext cx="2552381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6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6229838" cy="1588127"/>
          </a:xfrm>
        </p:spPr>
        <p:txBody>
          <a:bodyPr/>
          <a:lstStyle/>
          <a:p>
            <a:r>
              <a:rPr lang="en-US" altLang="zh-CN" dirty="0"/>
              <a:t>A Hard-working Girl LRZ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2800" y="1983545"/>
            <a:ext cx="10413218" cy="256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一个一定要用到的技巧：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快速幂（复杂度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O(log(x))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求</a:t>
            </a:r>
            <a:r>
              <a:rPr lang="en-US" altLang="zh-CN" sz="28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a^x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mod p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044948"/>
            <a:ext cx="5657143" cy="1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9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6229838" cy="590931"/>
          </a:xfrm>
        </p:spPr>
        <p:txBody>
          <a:bodyPr/>
          <a:lstStyle/>
          <a:p>
            <a:r>
              <a:rPr lang="zh-CN" altLang="en-US" dirty="0" smtClean="0"/>
              <a:t>一些额外的东西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812800" y="1983545"/>
            <a:ext cx="10413218" cy="256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C++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STL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库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queue set stack map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这些可以在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C++ reference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上查到</a:t>
            </a: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树状数组，百度有很多博客</a:t>
            </a: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502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3600" y="2421032"/>
            <a:ext cx="710963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</a:rPr>
              <a:t>集思广益，兼听则明</a:t>
            </a:r>
            <a:endParaRPr lang="zh-CN" altLang="zh-CN" sz="6000" dirty="0"/>
          </a:p>
          <a:p>
            <a:pPr>
              <a:spcBef>
                <a:spcPts val="600"/>
              </a:spcBef>
            </a:pPr>
            <a:endParaRPr lang="en-US" sz="6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796" y="831906"/>
            <a:ext cx="324960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3900" b="1" kern="0" dirty="0">
                <a:solidFill>
                  <a:schemeClr val="bg1"/>
                </a:solidFill>
                <a:cs typeface="+mn-ea"/>
                <a:sym typeface="+mn-lt"/>
              </a:rPr>
              <a:t>“</a:t>
            </a:r>
            <a:endParaRPr lang="en-US" sz="239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937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14400" y="3755983"/>
            <a:ext cx="6125029" cy="31393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感谢观看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14400" y="4291514"/>
            <a:ext cx="6125029" cy="313932"/>
          </a:xfrm>
        </p:spPr>
        <p:txBody>
          <a:bodyPr/>
          <a:lstStyle/>
          <a:p>
            <a:r>
              <a:rPr lang="zh-CN" altLang="en-US" dirty="0" smtClean="0"/>
              <a:t>主讲人 郭镇宇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1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609492" y="1082718"/>
            <a:ext cx="1239716" cy="11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阅读题目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12223" y="1692327"/>
            <a:ext cx="1239716" cy="11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检查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Bug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12223" y="3899188"/>
            <a:ext cx="1239716" cy="11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编写代码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35715" y="1692327"/>
            <a:ext cx="1239716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思考做法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35715" y="3899188"/>
            <a:ext cx="1239716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分析复杂度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09492" y="4628949"/>
            <a:ext cx="1239716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队友交流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环形箭头 21"/>
          <p:cNvSpPr/>
          <p:nvPr/>
        </p:nvSpPr>
        <p:spPr>
          <a:xfrm>
            <a:off x="5251939" y="2480685"/>
            <a:ext cx="1597269" cy="117231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089318"/>
              <a:gd name="adj5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环形箭头 22"/>
          <p:cNvSpPr/>
          <p:nvPr/>
        </p:nvSpPr>
        <p:spPr>
          <a:xfrm rot="10800000">
            <a:off x="5251939" y="3216739"/>
            <a:ext cx="1597269" cy="117231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089318"/>
              <a:gd name="adj5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093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12800" y="713218"/>
            <a:ext cx="3599544" cy="590931"/>
          </a:xfrm>
        </p:spPr>
        <p:txBody>
          <a:bodyPr/>
          <a:lstStyle/>
          <a:p>
            <a:r>
              <a:rPr lang="zh-CN" altLang="en-US" dirty="0" smtClean="0"/>
              <a:t>复杂度分析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1227551" y="2054268"/>
            <a:ext cx="9469676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752809"/>
            <a:ext cx="3714286" cy="335238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41837" y="1758063"/>
            <a:ext cx="7080785" cy="51121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</a:t>
            </a: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段代码总共运行了多少次</a:t>
            </a: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sum = sum + j;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显然是 </a:t>
            </a: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 * n </a:t>
            </a: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次</a:t>
            </a:r>
            <a:endParaRPr lang="en-US" altLang="zh-CN" sz="2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如果把加减乘除、比较、赋值这些东西当做</a:t>
            </a:r>
            <a:endParaRPr lang="en-US" altLang="zh-CN" sz="2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</a:t>
            </a: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次运算</a:t>
            </a: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O(1)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我们定义这个程序的时间复杂度：</a:t>
            </a:r>
            <a:endParaRPr lang="en-US" altLang="zh-CN" sz="2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T(n) = O(n * n)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为什么要加个</a:t>
            </a: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</a:t>
            </a: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？</a:t>
            </a:r>
            <a:endParaRPr lang="en-US" altLang="zh-CN" sz="2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因为我们只需要知道数量级</a:t>
            </a:r>
            <a:endParaRPr lang="en-US" altLang="zh-CN" sz="2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10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复杂度分析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1227551" y="2054268"/>
            <a:ext cx="9469676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2800" y="1758063"/>
            <a:ext cx="8319906" cy="3837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大</a:t>
            </a: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</a:t>
            </a: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运算的标准定义：</a:t>
            </a:r>
            <a:endParaRPr lang="en-US" altLang="zh-CN" sz="2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维</a:t>
            </a: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基去！</a:t>
            </a:r>
            <a:endParaRPr lang="en-US" altLang="zh-CN" sz="2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简单说说：</a:t>
            </a:r>
            <a:endParaRPr lang="en-US" altLang="zh-CN" sz="2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</a:t>
            </a: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个式子的</a:t>
            </a: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</a:t>
            </a: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运算是对这个式子</a:t>
            </a:r>
            <a:r>
              <a:rPr lang="zh-CN" altLang="en-US" sz="2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影响</a:t>
            </a: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最大的项，</a:t>
            </a:r>
            <a:endParaRPr lang="en-US" altLang="zh-CN" sz="2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并且去掉常数系数，比如</a:t>
            </a:r>
            <a:endParaRPr lang="en-US" altLang="zh-CN" sz="2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O(2n ^ 3 + n ^ 2  - </a:t>
            </a:r>
            <a:r>
              <a:rPr lang="en-US" altLang="zh-CN" sz="2800" kern="0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nlogn</a:t>
            </a: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 = O(2n^3) = O(n^3)</a:t>
            </a:r>
          </a:p>
        </p:txBody>
      </p:sp>
    </p:spTree>
    <p:extLst>
      <p:ext uri="{BB962C8B-B14F-4D97-AF65-F5344CB8AC3E}">
        <p14:creationId xmlns:p14="http://schemas.microsoft.com/office/powerpoint/2010/main" val="282858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复杂度分析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1227551" y="2054268"/>
            <a:ext cx="9469676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2800" y="1758063"/>
            <a:ext cx="9161482" cy="4475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计算机能计算多少？</a:t>
            </a:r>
            <a:endParaRPr lang="en-US" altLang="zh-CN" sz="2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一般的计算机，不是什么量子计算机，也不是什么天河。</a:t>
            </a:r>
            <a:endParaRPr lang="en-US" altLang="zh-CN" sz="2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大概</a:t>
            </a: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1s</a:t>
            </a: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能进行</a:t>
            </a:r>
            <a:endParaRPr lang="en-US" altLang="zh-CN" sz="2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N=5e7</a:t>
            </a: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情况下的</a:t>
            </a: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O(N)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N=1e4</a:t>
            </a: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情况下的</a:t>
            </a: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O(N^2)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N=3e5</a:t>
            </a: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情况下的</a:t>
            </a: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O(</a:t>
            </a:r>
            <a:r>
              <a:rPr lang="en-US" altLang="zh-CN" sz="2800" kern="0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NlogN</a:t>
            </a: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48769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复杂度分析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1227551" y="2054268"/>
            <a:ext cx="9469676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2800" y="1758063"/>
            <a:ext cx="4432624" cy="3837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刚刚的程序</a:t>
            </a:r>
            <a:endParaRPr lang="en-US" altLang="zh-CN" sz="2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O(N^2)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</a:t>
            </a: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N=1e5</a:t>
            </a: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就一定爆炸了</a:t>
            </a:r>
            <a:endParaRPr lang="en-US" altLang="zh-CN" sz="2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那么怎么办呢？</a:t>
            </a:r>
            <a:endParaRPr lang="en-US" altLang="zh-CN" sz="2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显然第</a:t>
            </a: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行的</a:t>
            </a: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 </a:t>
            </a: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循环没用</a:t>
            </a:r>
            <a:endParaRPr lang="en-US" altLang="zh-CN" sz="2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因为每次加的都一样</a:t>
            </a:r>
            <a:endParaRPr lang="en-US" altLang="zh-CN" sz="2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175" y="1752809"/>
            <a:ext cx="3714286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1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复杂度分析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1227551" y="2054268"/>
            <a:ext cx="9469676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2800" y="1758063"/>
            <a:ext cx="4758034" cy="320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所以去掉</a:t>
            </a:r>
            <a:r>
              <a:rPr lang="zh-CN" altLang="en-US" sz="2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一个</a:t>
            </a: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</a:t>
            </a: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后，</a:t>
            </a:r>
            <a:endParaRPr lang="en-US" altLang="zh-CN" sz="2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复杂</a:t>
            </a: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度变成了</a:t>
            </a: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O(N)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</a:t>
            </a: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下能解决</a:t>
            </a: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5e7</a:t>
            </a: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左右的数据啦</a:t>
            </a:r>
            <a:endParaRPr lang="en-US" altLang="zh-CN" sz="2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但是如果</a:t>
            </a:r>
            <a:r>
              <a:rPr lang="en-US" altLang="zh-CN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更大了呢？</a:t>
            </a:r>
            <a:endParaRPr lang="en-US" altLang="zh-CN" sz="2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显然我们可以求和？</a:t>
            </a:r>
            <a:endParaRPr lang="en-US" altLang="zh-CN" sz="2800" kern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58063"/>
            <a:ext cx="3190476" cy="3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5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12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82828"/>
      </a:accent1>
      <a:accent2>
        <a:srgbClr val="5E5E5E"/>
      </a:accent2>
      <a:accent3>
        <a:srgbClr val="AABFC0"/>
      </a:accent3>
      <a:accent4>
        <a:srgbClr val="A9A9A9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2027</TotalTime>
  <Words>1138</Words>
  <Application>Microsoft Office PowerPoint</Application>
  <PresentationFormat>宽屏</PresentationFormat>
  <Paragraphs>208</Paragraphs>
  <Slides>35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宋体</vt:lpstr>
      <vt:lpstr>微软雅黑</vt:lpstr>
      <vt:lpstr>Arial</vt:lpstr>
      <vt:lpstr>Calibri</vt:lpstr>
      <vt:lpstr>Century Gothic</vt:lpstr>
      <vt:lpstr>Segoe UI Light</vt:lpstr>
      <vt:lpstr>模板页面</vt:lpstr>
      <vt:lpstr>OfficePLUS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Harry Guo</cp:lastModifiedBy>
  <cp:revision>126</cp:revision>
  <dcterms:created xsi:type="dcterms:W3CDTF">2015-08-18T02:51:41Z</dcterms:created>
  <dcterms:modified xsi:type="dcterms:W3CDTF">2017-05-13T13:32:04Z</dcterms:modified>
  <cp:category/>
</cp:coreProperties>
</file>